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" y="137160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E2761"/>
          </a:solidFill>
          <a:ln/>
        </p:spPr>
      </p:sp>
      <p:sp>
        <p:nvSpPr>
          <p:cNvPr id="3" name="Shape 1"/>
          <p:cNvSpPr/>
          <p:nvPr/>
        </p:nvSpPr>
        <p:spPr>
          <a:xfrm>
            <a:off x="1289304" y="137160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27457A"/>
          </a:solidFill>
          <a:ln/>
        </p:spPr>
      </p:sp>
      <p:sp>
        <p:nvSpPr>
          <p:cNvPr id="4" name="Shape 2"/>
          <p:cNvSpPr/>
          <p:nvPr/>
        </p:nvSpPr>
        <p:spPr>
          <a:xfrm>
            <a:off x="1709928" y="137160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0E9E6E"/>
          </a:solidFill>
          <a:ln/>
        </p:spPr>
      </p:sp>
      <p:sp>
        <p:nvSpPr>
          <p:cNvPr id="5" name="Shape 3"/>
          <p:cNvSpPr/>
          <p:nvPr/>
        </p:nvSpPr>
        <p:spPr>
          <a:xfrm>
            <a:off x="2130552" y="137160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27457A"/>
          </a:solidFill>
          <a:ln/>
        </p:spPr>
      </p:sp>
      <p:sp>
        <p:nvSpPr>
          <p:cNvPr id="6" name="Shape 4"/>
          <p:cNvSpPr/>
          <p:nvPr/>
        </p:nvSpPr>
        <p:spPr>
          <a:xfrm>
            <a:off x="2551176" y="137160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14884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de réalisations professionnelles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68680" y="32004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Épreuve E5 — Administration des systèmes et des réseaux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68680" y="3977640"/>
            <a:ext cx="2743200" cy="457200"/>
          </a:xfrm>
          <a:prstGeom prst="roundRect">
            <a:avLst>
              <a:gd name="adj" fmla="val 50000"/>
            </a:avLst>
          </a:prstGeom>
          <a:solidFill>
            <a:srgbClr val="0E9E6E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977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BTS SIO · option SISR · 1ʳᵉ année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68680" y="5029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</a:t>
            </a:r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Alternance 08/2025 → 06/2027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8680" y="54864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https://dpioch.aristeecampus.org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Commutateur Cisco SF302-08PP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Intégrer et administrer un commutateur managé réel, préparer la segmentation réseau et sécuriser son administration.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Réinitialisation usine et accès par console série (PuTTY, 9600 8N1).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Affectation des ports (Box, poste Windows, Proxmox) et adresse de management 192.168.1.253.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de l’administration distante par SSH (algorithmes hérités réautorisés).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Sauvegarde de la configuration (write) et création d’un alias SSH.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Équipement réseau managé, administrable à distance de façon sécurisée.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cisc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Commutateur Cisco SF302-08PP raccordé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Détection et prévention d’intrusion — Suricata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Inspecter le trafic réseau en temps réel et bloquer activement les intrusions, et non seulement les signaler.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de Suricata en mode IPS inline (NFQUEUE) : chaque paquet passe par le moteur avant le réseau.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des jeux de règles Emerging Threats (signatures à jour).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Blocage (drop) des scans et flux malveillants détectés.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Journalisation structurée (EVE JSON) exploitable pour l’analyse.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Filtrage actif des intrusions au niveau du réseau.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1690"/>
            </a:avLst>
          </a:prstGeom>
          <a:solidFill>
            <a:srgbClr val="0F1B3D"/>
          </a:solidFill>
          <a:ln/>
          <a:effectLst>
            <a:outerShdw sx="100000" sy="100000" kx="0" ky="0" algn="bl" rotWithShape="0" blurRad="101600" dist="38100" dir="5400000">
              <a:srgbClr val="7C8AA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922008" y="1655064"/>
            <a:ext cx="4572000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sudo tail -f /var/log/suricata/fast.log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12/12/2025-14:22:07 [Drop] [1:2013028]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ET SCAN Nmap Scripting Engine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203.0.113.10:443 -&gt; 192.168.1.45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12/12/2025-14:22:09 [Drop] [1:2024897]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ET POLICY flux sortant suspect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Serveur DNS et filtrage de domaines — BIND9 + RPZ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Maîtriser la résolution DNS interne et bloquer les domaines malveillants directement à la résolution.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 d’un serveur DNS d’entreprise BIND9 (zones internes).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de zones RPZ (Response Policy Zones) pour le filtrage.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Alimentation par des flux de threat intelligence (URLhaus, ThreatFox).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Redirection (sinkhole) des domaines dangereux vers une adresse de contrôle.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Blocage préventif des domaines malveillants, dès la résolution.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1690"/>
            </a:avLst>
          </a:prstGeom>
          <a:solidFill>
            <a:srgbClr val="0F1B3D"/>
          </a:solidFill>
          <a:ln/>
          <a:effectLst>
            <a:outerShdw sx="100000" sy="100000" kx="0" ky="0" algn="bl" rotWithShape="0" blurRad="101600" dist="38100" dir="5400000">
              <a:srgbClr val="7C8AA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922008" y="1655064"/>
            <a:ext cx="4572000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dig @127.0.0.1 malware-c2.example +short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malware-c2.example.  A  127.0.0.1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; réécrit par la zone RPZ (sinkhole)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grep rpz /var/log/named.log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rpz QNAME rewrite malware-c2.example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via rpz.urlhaus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Détection comportementale et blocage d’IP — CrowdSec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Détecter les comportements hostiles (force brute, scans) et bannir automatiquement les adresses responsables.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 CrowdSec et de ses scénarios de détection comportementale.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 d’un bouncer nftables qui applique les décisions de blocage.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Bénéfice de la blocklist communautaire (renseignement partagé).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des alertes, décisions et état des moteurs depuis la console.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Réponse automatisée et continue aux attaques répétées.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crowdse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Console CrowdSec — moteurs, scénarios et blocklists actives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Centralisation des journaux (HIDS) — Wazuh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Centraliser les journaux de tous les hôtes, détecter les anomalies et déclencher une réaction automatique.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du gestionnaire Wazuh et de son indexeur (recherche et corrélation).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d’agents HIDS sur les machines (intégrité des fichiers, journaux).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de règles de détection et de corrélation.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Réponse active : action automatique sur l’hôte en cas de menace.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et réponse de sécurité centralisées.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1690"/>
            </a:avLst>
          </a:prstGeom>
          <a:solidFill>
            <a:srgbClr val="0F1B3D"/>
          </a:solidFill>
          <a:ln/>
          <a:effectLst>
            <a:outerShdw sx="100000" sy="100000" kx="0" ky="0" algn="bl" rotWithShape="0" blurRad="101600" dist="38100" dir="5400000">
              <a:srgbClr val="7C8AA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922008" y="1655064"/>
            <a:ext cx="4572000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/var/ossec/bin/agent_control -l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Wazuh agent_control. Available agents: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ID:001  bind9       Active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ID:002  zabbix      Active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ID:003  guacamole   Active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ID:004  ansible     Active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 de l’infrastructure — Zabbix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Superviser en continu la disponibilité et la performance de l’infrastructure pour anticiper les pannes.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du serveur Zabbix et déploiement des agents (Agent 2) sur les hôtes.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de modèles de supervision (CPU, mémoire, disque, services).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Définition de seuils, de déclencheurs et d’alertes.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Tableaux de bord de disponibilité et historisation des métriques.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 proactive : détection des dérives avant l’incident.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1690"/>
            </a:avLst>
          </a:prstGeom>
          <a:solidFill>
            <a:srgbClr val="0F1B3D"/>
          </a:solidFill>
          <a:ln/>
          <a:effectLst>
            <a:outerShdw sx="100000" sy="100000" kx="0" ky="0" algn="bl" rotWithShape="0" blurRad="101600" dist="38100" dir="5400000">
              <a:srgbClr val="7C8AA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922008" y="1655064"/>
            <a:ext cx="4572000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systemctl status zabbix-agent2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Active: active (running)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zabbix_agent2 -t system.cpu.util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system.cpu.util   [u|3.84]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zabbix_agent2 -t vfs.fs.size[/,pused]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vfs.fs.size[/,pused]  [u|41.2]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Automatisation du déploiement — Ansible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Automatiser le déploiement des agents et des configurations pour gagner en rapidité et en fiabilité.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 d’un nœud de contrôle Ansible (inventaire et playbooks).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automatisé et idempotent des agents (supervision, sécurité).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Configurations reproductibles, versionnées et documentées.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Journalisation des exécutions pour la traçabilité.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industrialisé, reproductible et sans erreur manuelle.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1690"/>
            </a:avLst>
          </a:prstGeom>
          <a:solidFill>
            <a:srgbClr val="0F1B3D"/>
          </a:solidFill>
          <a:ln/>
          <a:effectLst>
            <a:outerShdw sx="100000" sy="100000" kx="0" ky="0" algn="bl" rotWithShape="0" blurRad="101600" dist="38100" dir="5400000">
              <a:srgbClr val="7C8AA6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922008" y="1655064"/>
            <a:ext cx="4572000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ansible-playbook -i inventory.yml \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deploy-agents.yml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FB0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PLAY RECAP ***********************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bind9    : ok=7 changed=2 failed=0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zabbix   : ok=7 changed=2 failed=0</a:t>
            </a:r>
            <a:endParaRPr lang="en-US" sz="1150" dirty="0"/>
          </a:p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DCE7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crowdsec : ok=6 changed=1 failed=0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Bastion d’accès sécurisé — Apache Guacamole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Centraliser et sécuriser les accès d’administration via un point d’entrée unique, tracé et sans client à installer.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d’un bastion HTML5 Apache Guacamole (accès navigateur, HTTPS).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Centralisation des connexions SSH/RDP des serveurs d’administration.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zéro-trust : accès SSH autorisé uniquement depuis le bastion (filtrage nftables).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Journalisation des connexions pour l’audit.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d’accès unique, sécurisé et auditable pour l’administration.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guacamol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Bastion Guacamole — connexions centralisées via navigateur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2194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274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777240" y="29718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Réalisations en entreprise — alternance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931920"/>
            <a:ext cx="10424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et mise à disposition de services aux utilisateurs (contexte et données anonymisés).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4983480"/>
            <a:ext cx="2086661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4983480"/>
            <a:ext cx="208666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de poste</a:t>
            </a:r>
            <a:endParaRPr lang="en-US" sz="1080" dirty="0"/>
          </a:p>
        </p:txBody>
      </p:sp>
      <p:sp>
        <p:nvSpPr>
          <p:cNvPr id="7" name="Shape 5"/>
          <p:cNvSpPr/>
          <p:nvPr/>
        </p:nvSpPr>
        <p:spPr>
          <a:xfrm>
            <a:off x="3074213" y="4983480"/>
            <a:ext cx="2358238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74213" y="4983480"/>
            <a:ext cx="23582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SharePoint / OneDrive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5597042" y="4983480"/>
            <a:ext cx="190561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97042" y="4983480"/>
            <a:ext cx="19056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Logiciels métier</a:t>
            </a:r>
            <a:endParaRPr lang="en-US" sz="10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475488"/>
            <a:ext cx="2560320" cy="384048"/>
          </a:xfrm>
          <a:prstGeom prst="roundRect">
            <a:avLst>
              <a:gd name="adj" fmla="val 47619"/>
            </a:avLst>
          </a:prstGeom>
          <a:solidFill>
            <a:srgbClr val="FBEFDD"/>
          </a:solidFill>
          <a:ln/>
        </p:spPr>
      </p:sp>
      <p:sp>
        <p:nvSpPr>
          <p:cNvPr id="3" name="Text 1"/>
          <p:cNvSpPr/>
          <p:nvPr/>
        </p:nvSpPr>
        <p:spPr>
          <a:xfrm>
            <a:off x="9082735" y="47548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77B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Entreprise — alternance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de poste utilisateur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Remplacer le poste d’un utilisateur sans interrompre son activité ni perdre ses données et son environnement de travail.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Sauvegarde des données, du profil et des favoris (synchronisation OneDrive).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du profil utilisateur vers le nouveau poste (outil dédié).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Restauration des paramètres et des accès, raccordement au domaine.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Vérification complète et remise en service auprès de l’utilisateur.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Continuité de travail préservée et transition transparente.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migratio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du profil utilisateur en cours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environnements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réalisations sont présentées par environnement, puis mises en regard du tableau de compétences du référentiel.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01600" dist="25400" dir="5400000">
              <a:srgbClr val="AAB6CE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5144"/>
            <a:ext cx="329184" cy="329184"/>
          </a:xfrm>
          <a:prstGeom prst="ellipse">
            <a:avLst/>
          </a:prstGeom>
          <a:solidFill>
            <a:srgbClr val="E9EFFC"/>
          </a:solidFill>
          <a:ln/>
        </p:spPr>
      </p:sp>
      <p:sp>
        <p:nvSpPr>
          <p:cNvPr id="6" name="Shape 4"/>
          <p:cNvSpPr/>
          <p:nvPr/>
        </p:nvSpPr>
        <p:spPr>
          <a:xfrm>
            <a:off x="996696" y="2377440"/>
            <a:ext cx="164592" cy="164592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1417320" y="22402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05840" y="3154680"/>
            <a:ext cx="45720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 Windows : Active Directory, GPO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: FOG, clonage de VM, GLPI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Serveur web WordPress (LAMP)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Réseau : commutateur Cisco SF302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&amp; supervision : IDS/IPS, DNS filtrant,</a:t>
            </a:r>
            <a:endParaRPr lang="en-US" sz="13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centralisation des logs, supervision, automatisation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0" y="196596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01600" dist="25400" dir="5400000">
              <a:srgbClr val="AAB6CE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766560" y="2295144"/>
            <a:ext cx="329184" cy="329184"/>
          </a:xfrm>
          <a:prstGeom prst="ellipse">
            <a:avLst/>
          </a:prstGeom>
          <a:solidFill>
            <a:srgbClr val="FBEFDD"/>
          </a:solidFill>
          <a:ln/>
        </p:spPr>
      </p:sp>
      <p:sp>
        <p:nvSpPr>
          <p:cNvPr id="11" name="Shape 9"/>
          <p:cNvSpPr/>
          <p:nvPr/>
        </p:nvSpPr>
        <p:spPr>
          <a:xfrm>
            <a:off x="6848856" y="2377440"/>
            <a:ext cx="164592" cy="164592"/>
          </a:xfrm>
          <a:prstGeom prst="ellipse">
            <a:avLst/>
          </a:prstGeom>
          <a:solidFill>
            <a:srgbClr val="C77B25"/>
          </a:solidFill>
          <a:ln/>
        </p:spPr>
      </p:sp>
      <p:sp>
        <p:nvSpPr>
          <p:cNvPr id="12" name="Text 10"/>
          <p:cNvSpPr/>
          <p:nvPr/>
        </p:nvSpPr>
        <p:spPr>
          <a:xfrm>
            <a:off x="7269480" y="22402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7B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Entreprise — alternance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858000" y="3154680"/>
            <a:ext cx="45720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de poste utilisateur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Espaces collaboratifs SharePoint / OneDrive</a:t>
            </a:r>
            <a:endParaRPr lang="en-US" sz="1350" dirty="0"/>
          </a:p>
          <a:p>
            <a:pPr marL="152400" indent="-1524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de logiciels métier</a:t>
            </a:r>
            <a:endParaRPr lang="en-US" sz="13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3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(contexte et données anonymisés)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475488"/>
            <a:ext cx="2560320" cy="384048"/>
          </a:xfrm>
          <a:prstGeom prst="roundRect">
            <a:avLst>
              <a:gd name="adj" fmla="val 47619"/>
            </a:avLst>
          </a:prstGeom>
          <a:solidFill>
            <a:srgbClr val="FBEFDD"/>
          </a:solidFill>
          <a:ln/>
        </p:spPr>
      </p:sp>
      <p:sp>
        <p:nvSpPr>
          <p:cNvPr id="3" name="Text 1"/>
          <p:cNvSpPr/>
          <p:nvPr/>
        </p:nvSpPr>
        <p:spPr>
          <a:xfrm>
            <a:off x="9082735" y="47548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77B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Entreprise — alternance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Espaces collaboratifs SharePoint / OneDrive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Faciliter le travail collaboratif et garantir un accès fiable aux fichiers d’équipe depuis n’importe quel poste.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de la synchronisation OneDrive sur les postes.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raccourcis vers les bibliothèques SharePoint partagées.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des espaces et des droits d’accès.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 et formation des utilisateurs.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simple, synchronisé et fiable aux fichiers partagés.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sharepoin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Synchronisation OneDrive et bibliothèques SharePoint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475488"/>
            <a:ext cx="2560320" cy="384048"/>
          </a:xfrm>
          <a:prstGeom prst="roundRect">
            <a:avLst>
              <a:gd name="adj" fmla="val 47619"/>
            </a:avLst>
          </a:prstGeom>
          <a:solidFill>
            <a:srgbClr val="FBEFDD"/>
          </a:solidFill>
          <a:ln/>
        </p:spPr>
      </p:sp>
      <p:sp>
        <p:nvSpPr>
          <p:cNvPr id="3" name="Text 1"/>
          <p:cNvSpPr/>
          <p:nvPr/>
        </p:nvSpPr>
        <p:spPr>
          <a:xfrm>
            <a:off x="9082735" y="47548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77B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Entreprise — alternance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de logiciels métier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Mettre à disposition des équipes après-vente / atelier les applications métier nécessaires à leur activité quotidienne.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des applications métier sur les postes concernés.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des accès et de la synchronisation des données.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Paramétrage de l’adaptateur de gestion (DMS).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fonctionnels et mise en production.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Outils métier opérationnels et fiables pour les équipes.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720840" y="1508760"/>
            <a:ext cx="4937760" cy="3246120"/>
          </a:xfrm>
          <a:prstGeom prst="roundRect">
            <a:avLst>
              <a:gd name="adj" fmla="val 2254"/>
            </a:avLst>
          </a:prstGeom>
          <a:solidFill>
            <a:srgbClr val="F4F7FC"/>
          </a:solidFill>
          <a:ln w="12700">
            <a:solidFill>
              <a:srgbClr val="DCE4F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95160" y="173736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Déroulé de l’intervention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013448" y="2286000"/>
            <a:ext cx="310896" cy="310896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4" name="Text 12"/>
          <p:cNvSpPr/>
          <p:nvPr/>
        </p:nvSpPr>
        <p:spPr>
          <a:xfrm>
            <a:off x="7013448" y="2286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470648" y="2249424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des applications métier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013448" y="2852928"/>
            <a:ext cx="310896" cy="310896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7" name="Text 15"/>
          <p:cNvSpPr/>
          <p:nvPr/>
        </p:nvSpPr>
        <p:spPr>
          <a:xfrm>
            <a:off x="7013448" y="28529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470648" y="281635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des accès / synchronisation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013448" y="3419856"/>
            <a:ext cx="310896" cy="310896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0" name="Text 18"/>
          <p:cNvSpPr/>
          <p:nvPr/>
        </p:nvSpPr>
        <p:spPr>
          <a:xfrm>
            <a:off x="7013448" y="341985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470648" y="338328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Paramétrage de l’adaptateur DMS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013448" y="3986784"/>
            <a:ext cx="310896" cy="310896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3" name="Text 21"/>
          <p:cNvSpPr/>
          <p:nvPr/>
        </p:nvSpPr>
        <p:spPr>
          <a:xfrm>
            <a:off x="7013448" y="3986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470648" y="3950208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et mise en production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02666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2666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synthèse des compétences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officiel (Annexe VI-1) renseigné pour chaque réalisation, sur les six domaines de compétences du référentiel.</a:t>
            </a:r>
            <a:endParaRPr lang="en-US" sz="1250" dirty="0"/>
          </a:p>
        </p:txBody>
      </p:sp>
      <p:pic>
        <p:nvPicPr>
          <p:cNvPr id="4" name="Image 0" descr="deck/competence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246120" y="1371600"/>
            <a:ext cx="5696712" cy="4983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607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démarche, pas une collection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46304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poste utilisateur jusqu’à l’infrastructure réseau et sa sécurité — chaque réalisation est documentée, testée et orientée service rendu.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85800" y="246888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761488"/>
            <a:ext cx="457200" cy="109728"/>
          </a:xfrm>
          <a:prstGeom prst="roundRect">
            <a:avLst>
              <a:gd name="adj" fmla="val 50000"/>
            </a:avLst>
          </a:prstGeom>
          <a:solidFill>
            <a:srgbClr val="0E9E6E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97180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Rigueur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352044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intervention testée et vérifiée avant mise en service.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538728" y="246888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813048" y="2761488"/>
            <a:ext cx="457200" cy="109728"/>
          </a:xfrm>
          <a:prstGeom prst="roundRect">
            <a:avLst>
              <a:gd name="adj" fmla="val 50000"/>
            </a:avLst>
          </a:prstGeom>
          <a:solidFill>
            <a:srgbClr val="0E9E6E"/>
          </a:solidFill>
          <a:ln/>
        </p:spPr>
      </p:sp>
      <p:sp>
        <p:nvSpPr>
          <p:cNvPr id="10" name="Text 8"/>
          <p:cNvSpPr/>
          <p:nvPr/>
        </p:nvSpPr>
        <p:spPr>
          <a:xfrm>
            <a:off x="3813048" y="297180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813048" y="352044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procédure reproductible par réalisation.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91656" y="246888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665976" y="2761488"/>
            <a:ext cx="457200" cy="109728"/>
          </a:xfrm>
          <a:prstGeom prst="roundRect">
            <a:avLst>
              <a:gd name="adj" fmla="val 50000"/>
            </a:avLst>
          </a:prstGeom>
          <a:solidFill>
            <a:srgbClr val="0E9E6E"/>
          </a:solidFill>
          <a:ln/>
        </p:spPr>
      </p:sp>
      <p:sp>
        <p:nvSpPr>
          <p:cNvPr id="14" name="Text 12"/>
          <p:cNvSpPr/>
          <p:nvPr/>
        </p:nvSpPr>
        <p:spPr>
          <a:xfrm>
            <a:off x="6665976" y="297180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665976" y="352044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Moindre privilège, segmentation, accès tracés, défense en profondeur.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244584" y="246888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518904" y="2761488"/>
            <a:ext cx="457200" cy="109728"/>
          </a:xfrm>
          <a:prstGeom prst="roundRect">
            <a:avLst>
              <a:gd name="adj" fmla="val 50000"/>
            </a:avLst>
          </a:prstGeom>
          <a:solidFill>
            <a:srgbClr val="0E9E6E"/>
          </a:solidFill>
          <a:ln/>
        </p:spPr>
      </p:sp>
      <p:sp>
        <p:nvSpPr>
          <p:cNvPr id="18" name="Text 16"/>
          <p:cNvSpPr/>
          <p:nvPr/>
        </p:nvSpPr>
        <p:spPr>
          <a:xfrm>
            <a:off x="9518904" y="297180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518904" y="3520440"/>
            <a:ext cx="2103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réponse concrète à un besoin utilisateur ou métier.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85800" y="52578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de votre attention   ·   </a:t>
            </a:r>
            <a:pPr indent="0" marL="0">
              <a:buNone/>
            </a:pPr>
            <a:r>
              <a:rPr lang="en-US" sz="16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https://dpioch.aristeecampus.org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2194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2745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777240" y="29718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Réalisations en centre de formation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931920"/>
            <a:ext cx="10424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 Windows et Linux, déploiement de postes et de services, réseau, sécurité et supervision.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4983480"/>
            <a:ext cx="190561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4983480"/>
            <a:ext cx="19056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Directory</a:t>
            </a:r>
            <a:endParaRPr lang="en-US" sz="1080" dirty="0"/>
          </a:p>
        </p:txBody>
      </p:sp>
      <p:sp>
        <p:nvSpPr>
          <p:cNvPr id="7" name="Shape 5"/>
          <p:cNvSpPr/>
          <p:nvPr/>
        </p:nvSpPr>
        <p:spPr>
          <a:xfrm>
            <a:off x="2893162" y="4983480"/>
            <a:ext cx="728777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93162" y="4983480"/>
            <a:ext cx="72877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GPO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3786530" y="4983480"/>
            <a:ext cx="728777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86530" y="4983480"/>
            <a:ext cx="72877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FOG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4679899" y="4983480"/>
            <a:ext cx="1362456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79899" y="4983480"/>
            <a:ext cx="13624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Clonage VM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6206947" y="4983480"/>
            <a:ext cx="127193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06947" y="4983480"/>
            <a:ext cx="12719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WordPress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7643470" y="4983480"/>
            <a:ext cx="819302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43470" y="4983480"/>
            <a:ext cx="81930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GLPI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8627364" y="4983480"/>
            <a:ext cx="1452982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27364" y="4983480"/>
            <a:ext cx="14529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Cisco SF302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822960" y="5477256"/>
            <a:ext cx="190561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5477256"/>
            <a:ext cx="190561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IDS/IPS Suricata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2893162" y="5477256"/>
            <a:ext cx="127193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893162" y="5477256"/>
            <a:ext cx="12719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BIND9</a:t>
            </a:r>
            <a:endParaRPr lang="en-US" sz="1080" dirty="0"/>
          </a:p>
        </p:txBody>
      </p:sp>
      <p:sp>
        <p:nvSpPr>
          <p:cNvPr id="23" name="Shape 21"/>
          <p:cNvSpPr/>
          <p:nvPr/>
        </p:nvSpPr>
        <p:spPr>
          <a:xfrm>
            <a:off x="4329684" y="5477256"/>
            <a:ext cx="1181405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29684" y="5477256"/>
            <a:ext cx="11814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CrowdSec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5675681" y="5477256"/>
            <a:ext cx="909828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75681" y="5477256"/>
            <a:ext cx="9098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Wazuh</a:t>
            </a:r>
            <a:endParaRPr lang="en-US" sz="1080" dirty="0"/>
          </a:p>
        </p:txBody>
      </p:sp>
      <p:sp>
        <p:nvSpPr>
          <p:cNvPr id="27" name="Shape 25"/>
          <p:cNvSpPr/>
          <p:nvPr/>
        </p:nvSpPr>
        <p:spPr>
          <a:xfrm>
            <a:off x="6750101" y="5477256"/>
            <a:ext cx="1000354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750101" y="5477256"/>
            <a:ext cx="10003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Zabbix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7915046" y="5477256"/>
            <a:ext cx="1090879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15046" y="5477256"/>
            <a:ext cx="109087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Ansible</a:t>
            </a:r>
            <a:endParaRPr lang="en-US" sz="1080" dirty="0"/>
          </a:p>
        </p:txBody>
      </p:sp>
      <p:sp>
        <p:nvSpPr>
          <p:cNvPr id="31" name="Shape 29"/>
          <p:cNvSpPr/>
          <p:nvPr/>
        </p:nvSpPr>
        <p:spPr>
          <a:xfrm>
            <a:off x="9170518" y="5477256"/>
            <a:ext cx="1271930" cy="365760"/>
          </a:xfrm>
          <a:prstGeom prst="roundRect">
            <a:avLst>
              <a:gd name="adj" fmla="val 50000"/>
            </a:avLst>
          </a:prstGeom>
          <a:solidFill>
            <a:srgbClr val="17234A"/>
          </a:solidFill>
          <a:ln w="12700">
            <a:solidFill>
              <a:srgbClr val="2C3D6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70518" y="5477256"/>
            <a:ext cx="127193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Guacamole</a:t>
            </a:r>
            <a:endParaRPr lang="en-US" sz="10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Directory — service d’annuaire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Mettre en place l’ossature d’un système d’information Windows : un annuaire centralisé pour authentifier les utilisateurs et administrer les postes depuis un point unique.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du rôle ADDS et promotion en contrôleur de domaine (domaine dorian.lan).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Structuration en unités d’organisation (Admins, Utilisateurs, Ordinateurs) pour cibler les stratégies.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des comptes et groupes, attribution des droits et délégation.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d’un poste Windows 10 au domaine et ouverture de session annuaire.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Authentification centralisée et gestion unifiée des identités et des postes.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a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Console Active Directory — unités d’organisation du domaine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Stratégies de groupe (GPO) et partage réseau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Industrialiser la configuration des postes et sécuriser l’accès aux ressources partagées, sans intervention manuelle poste par poste.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d’un dossier partagé avec autorisations partage + NTFS (moindre privilège).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d’une stratégie de groupe (GPO) liée à une unité d’organisation.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automatique d’un lecteur réseau et de paramètres via la GPO.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Vérification de l’application sur les postes (gpupdate, gpresult).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homogène et reproductible de l’ensemble du parc.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gp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Autorisations du dossier partagé déployé par GPO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d’images — serveur FOG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Réduire le temps d’installation des postes en passant d’une installation manuelle à un déploiement d’images par le réseau.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du serveur FOG sur Debian (pile LAMP : Apache, PHP, base de données).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d’une image maître à partir d’un poste de référence.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de l’image par amorçage réseau PXE.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et suivi des postes depuis l’interface web FOG.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Masterisation et redéploiement rapide et reproductible des postes.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fog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FOG — serveur de déploiement opérationnel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Installation, sauvegarde et clonage de VM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Garantir la disponibilité et la reprise d’une machine virtuelle, et disposer d’un modèle réutilisable pour gagner du temps.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et installation d’une machine virtuelle Windows 10.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Clonage de la VM pour produire un modèle de déploiement.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Sauvegarde de la machine et procédure de restauration documentée.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du stockage (dimensionnement et extension de partition).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Capacité de restauration en cas d’incident et gabarit réutilisable.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winv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 la machine virtuelle Windows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Serveur web WordPress (pile LAMP)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Héberger un site web en interne sur une infrastructure entièrement maîtrisée, plutôt que sur un service tiers.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 la pile LAMP sur Debian : Apache, PHP, base MariaDB.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de la base de données et d’un compte applicatif dédié (droits limités).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et configuration de WordPress.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service et contrôle du bon fonctionnement (service Apache actif).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web hébergé en interne, administrable et maîtrisé de bout en bout.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wordpres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Apache actif (running) — serveur web opérationnel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2043684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20436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Présence en ligne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738628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38628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utilisateurs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475488"/>
            <a:ext cx="2194560" cy="384048"/>
          </a:xfrm>
          <a:prstGeom prst="roundRect">
            <a:avLst>
              <a:gd name="adj" fmla="val 47619"/>
            </a:avLst>
          </a:prstGeom>
          <a:solidFill>
            <a:srgbClr val="E9EFFC"/>
          </a:solidFill>
          <a:ln/>
        </p:spPr>
      </p:sp>
      <p:sp>
        <p:nvSpPr>
          <p:cNvPr id="3" name="Text 1"/>
          <p:cNvSpPr/>
          <p:nvPr/>
        </p:nvSpPr>
        <p:spPr>
          <a:xfrm>
            <a:off x="9448495" y="47548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38912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Inventaire de parc GLPI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ENJEU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609344"/>
            <a:ext cx="5943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Disposer d’un inventaire fiable du parc et d’un outil de gestion des demandes, base de toute administration sérieuse.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48640" y="2304288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ŒUVRE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94360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du serveur GLPI (interface web sur pile LAMP).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 de l’agent GLPI sur les postes (paquet MSI) pour l’inventaire automatique.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Remontée automatique de l’inventaire matériel et logiciel.</a:t>
            </a:r>
            <a:endParaRPr lang="en-US" sz="1250" dirty="0"/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utilisateurs, des droits et des tickets d’assistance.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4956048"/>
            <a:ext cx="5943600" cy="658368"/>
          </a:xfrm>
          <a:prstGeom prst="roundRect">
            <a:avLst>
              <a:gd name="adj" fmla="val 8333"/>
            </a:avLst>
          </a:prstGeom>
          <a:solidFill>
            <a:srgbClr val="E7F6EF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4956048"/>
            <a:ext cx="56144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rendu  </a:t>
            </a:r>
            <a:pPr indent="0" marL="0">
              <a:buNone/>
            </a:pPr>
            <a:r>
              <a:rPr lang="en-US" sz="1200" dirty="0">
                <a:solidFill>
                  <a:srgbClr val="145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Inventaire à jour et support utilisateur outillé.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665976" y="1453896"/>
            <a:ext cx="5047488" cy="3355848"/>
          </a:xfrm>
          <a:prstGeom prst="roundRect">
            <a:avLst>
              <a:gd name="adj" fmla="val 1635"/>
            </a:avLst>
          </a:prstGeom>
          <a:solidFill>
            <a:srgbClr val="FFFFFF"/>
          </a:solidFill>
          <a:ln w="12700">
            <a:solidFill>
              <a:srgbClr val="DCE4F2"/>
            </a:solidFill>
            <a:prstDash val="solid"/>
          </a:ln>
          <a:effectLst>
            <a:outerShdw sx="100000" sy="100000" kx="0" ky="0" algn="bl" rotWithShape="0" blurRad="114300" dist="38100" dir="5400000">
              <a:srgbClr val="94A3C4">
                <a:alpha val="30000"/>
              </a:srgbClr>
            </a:outerShdw>
          </a:effectLst>
        </p:spPr>
      </p:sp>
      <p:pic>
        <p:nvPicPr>
          <p:cNvPr id="12" name="Image 0" descr="deck/glpi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720840" y="1508760"/>
            <a:ext cx="4937760" cy="32461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72084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Console GLPI — administration des utilisateurs et du parc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5989320"/>
            <a:ext cx="137160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598932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Patrimoine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066544" y="5989320"/>
            <a:ext cx="2331720" cy="310896"/>
          </a:xfrm>
          <a:prstGeom prst="roundRect">
            <a:avLst>
              <a:gd name="adj" fmla="val 50000"/>
            </a:avLst>
          </a:prstGeom>
          <a:solidFill>
            <a:srgbClr val="E7F6EF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066544" y="5989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9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Incidents &amp; demandes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PIOCH Dorian — Portfolio E5 — BTS SIO SISR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7985455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dpioch.aristeecampus.org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Portfolio E5 — BTS SIO SISR</dc:title>
  <dc:subject>PptxGenJS Presentation</dc:subject>
  <dc:creator>PIOCH Dorian</dc:creator>
  <cp:lastModifiedBy>PIOCH Dorian</cp:lastModifiedBy>
  <cp:revision>1</cp:revision>
  <dcterms:created xsi:type="dcterms:W3CDTF">2026-06-21T16:59:07Z</dcterms:created>
  <dcterms:modified xsi:type="dcterms:W3CDTF">2026-06-21T16:59:07Z</dcterms:modified>
</cp:coreProperties>
</file>